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2" r:id="rId3"/>
  </p:sldMasterIdLst>
  <p:notesMasterIdLst>
    <p:notesMasterId r:id="rId31"/>
  </p:notesMasterIdLst>
  <p:sldIdLst>
    <p:sldId id="336" r:id="rId4"/>
    <p:sldId id="355" r:id="rId5"/>
    <p:sldId id="270" r:id="rId6"/>
    <p:sldId id="273" r:id="rId7"/>
    <p:sldId id="258" r:id="rId8"/>
    <p:sldId id="259" r:id="rId9"/>
    <p:sldId id="260" r:id="rId10"/>
    <p:sldId id="278" r:id="rId11"/>
    <p:sldId id="262" r:id="rId12"/>
    <p:sldId id="289" r:id="rId13"/>
    <p:sldId id="334" r:id="rId14"/>
    <p:sldId id="256" r:id="rId15"/>
    <p:sldId id="257" r:id="rId16"/>
    <p:sldId id="291" r:id="rId17"/>
    <p:sldId id="356" r:id="rId18"/>
    <p:sldId id="357" r:id="rId19"/>
    <p:sldId id="300" r:id="rId20"/>
    <p:sldId id="358" r:id="rId21"/>
    <p:sldId id="277" r:id="rId22"/>
    <p:sldId id="261" r:id="rId23"/>
    <p:sldId id="264" r:id="rId24"/>
    <p:sldId id="265" r:id="rId25"/>
    <p:sldId id="266" r:id="rId26"/>
    <p:sldId id="267" r:id="rId27"/>
    <p:sldId id="271" r:id="rId28"/>
    <p:sldId id="360" r:id="rId29"/>
    <p:sldId id="27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65" autoAdjust="0"/>
    <p:restoredTop sz="94291" autoAdjust="0"/>
  </p:normalViewPr>
  <p:slideViewPr>
    <p:cSldViewPr snapToGrid="0">
      <p:cViewPr varScale="1">
        <p:scale>
          <a:sx n="107" d="100"/>
          <a:sy n="107" d="100"/>
        </p:scale>
        <p:origin x="70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svg"/><Relationship Id="rId1" Type="http://schemas.openxmlformats.org/officeDocument/2006/relationships/image" Target="../media/image10.png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95D0F-D743-4902-850B-371C0028362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1669A8-7508-4C35-9823-1C953A2D7040}">
      <dgm:prSet/>
      <dgm:spPr/>
      <dgm:t>
        <a:bodyPr/>
        <a:lstStyle/>
        <a:p>
          <a:r>
            <a:rPr lang="en-CA"/>
            <a:t>Stages one and two: initial stages of sleep. Stage one counts for approximately 5% of our time asleep. Stage two counts for 40-50%. </a:t>
          </a:r>
          <a:endParaRPr lang="en-US"/>
        </a:p>
      </dgm:t>
    </dgm:pt>
    <dgm:pt modelId="{84699B0B-368C-408E-AAAE-CFF61E5DA3BD}" type="parTrans" cxnId="{2DB8B3DC-8347-4541-A9E0-B17FB8E25B24}">
      <dgm:prSet/>
      <dgm:spPr/>
      <dgm:t>
        <a:bodyPr/>
        <a:lstStyle/>
        <a:p>
          <a:endParaRPr lang="en-US"/>
        </a:p>
      </dgm:t>
    </dgm:pt>
    <dgm:pt modelId="{1F3B6000-79EE-4774-A989-C7831789CAD5}" type="sibTrans" cxnId="{2DB8B3DC-8347-4541-A9E0-B17FB8E25B24}">
      <dgm:prSet/>
      <dgm:spPr/>
      <dgm:t>
        <a:bodyPr/>
        <a:lstStyle/>
        <a:p>
          <a:endParaRPr lang="en-US"/>
        </a:p>
      </dgm:t>
    </dgm:pt>
    <dgm:pt modelId="{58AE5239-AE97-4065-81BF-DC29809E13F5}">
      <dgm:prSet/>
      <dgm:spPr/>
      <dgm:t>
        <a:bodyPr/>
        <a:lstStyle/>
        <a:p>
          <a:r>
            <a:rPr lang="en-CA"/>
            <a:t>Stages three and four: deeper stages of sleep </a:t>
          </a:r>
          <a:endParaRPr lang="en-US"/>
        </a:p>
      </dgm:t>
    </dgm:pt>
    <dgm:pt modelId="{9847F79E-076B-4EEC-BF2F-51842CFC8B26}" type="parTrans" cxnId="{4AFB4648-9494-46C8-9E9F-9321785865A5}">
      <dgm:prSet/>
      <dgm:spPr/>
      <dgm:t>
        <a:bodyPr/>
        <a:lstStyle/>
        <a:p>
          <a:endParaRPr lang="en-US"/>
        </a:p>
      </dgm:t>
    </dgm:pt>
    <dgm:pt modelId="{43494076-D2AC-4BE6-9329-6967A3B7619F}" type="sibTrans" cxnId="{4AFB4648-9494-46C8-9E9F-9321785865A5}">
      <dgm:prSet/>
      <dgm:spPr/>
      <dgm:t>
        <a:bodyPr/>
        <a:lstStyle/>
        <a:p>
          <a:endParaRPr lang="en-US"/>
        </a:p>
      </dgm:t>
    </dgm:pt>
    <dgm:pt modelId="{B041D3E4-DC9F-4353-B4AE-B963EE5E61FA}">
      <dgm:prSet/>
      <dgm:spPr/>
      <dgm:t>
        <a:bodyPr/>
        <a:lstStyle/>
        <a:p>
          <a:r>
            <a:rPr lang="en-CA"/>
            <a:t>Stage five: rapid eye movement (REM) stage and counts for 20-25% of our time asleep.</a:t>
          </a:r>
          <a:endParaRPr lang="en-US"/>
        </a:p>
      </dgm:t>
    </dgm:pt>
    <dgm:pt modelId="{604368D1-94F1-4044-8F21-7336C27FC2F5}" type="parTrans" cxnId="{D9FB4FE1-9E78-4738-967B-7BD34D512C61}">
      <dgm:prSet/>
      <dgm:spPr/>
      <dgm:t>
        <a:bodyPr/>
        <a:lstStyle/>
        <a:p>
          <a:endParaRPr lang="en-US"/>
        </a:p>
      </dgm:t>
    </dgm:pt>
    <dgm:pt modelId="{A044EA36-2E1A-441B-9BA7-9CD7A4556EBE}" type="sibTrans" cxnId="{D9FB4FE1-9E78-4738-967B-7BD34D512C61}">
      <dgm:prSet/>
      <dgm:spPr/>
      <dgm:t>
        <a:bodyPr/>
        <a:lstStyle/>
        <a:p>
          <a:endParaRPr lang="en-US"/>
        </a:p>
      </dgm:t>
    </dgm:pt>
    <dgm:pt modelId="{DD8B9CCE-769C-40C1-962F-4D08180288F1}" type="pres">
      <dgm:prSet presAssocID="{E6E95D0F-D743-4902-850B-371C00283623}" presName="linear" presStyleCnt="0">
        <dgm:presLayoutVars>
          <dgm:animLvl val="lvl"/>
          <dgm:resizeHandles val="exact"/>
        </dgm:presLayoutVars>
      </dgm:prSet>
      <dgm:spPr/>
    </dgm:pt>
    <dgm:pt modelId="{E456D819-230A-47E4-896F-4D3B4583EA58}" type="pres">
      <dgm:prSet presAssocID="{751669A8-7508-4C35-9823-1C953A2D704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DD3CA9D-CDAD-42CF-A3EF-BAC9AACF4771}" type="pres">
      <dgm:prSet presAssocID="{1F3B6000-79EE-4774-A989-C7831789CAD5}" presName="spacer" presStyleCnt="0"/>
      <dgm:spPr/>
    </dgm:pt>
    <dgm:pt modelId="{A6BDCBD2-2182-4435-A394-CCE9B7E8717B}" type="pres">
      <dgm:prSet presAssocID="{58AE5239-AE97-4065-81BF-DC29809E13F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BBD72E-04E8-47ED-9771-6206C332112D}" type="pres">
      <dgm:prSet presAssocID="{43494076-D2AC-4BE6-9329-6967A3B7619F}" presName="spacer" presStyleCnt="0"/>
      <dgm:spPr/>
    </dgm:pt>
    <dgm:pt modelId="{B5109027-536D-4CE4-B5AB-B42DA2513F96}" type="pres">
      <dgm:prSet presAssocID="{B041D3E4-DC9F-4353-B4AE-B963EE5E61FA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269B232-6A2E-42EF-A524-A0FCED0C0942}" type="presOf" srcId="{751669A8-7508-4C35-9823-1C953A2D7040}" destId="{E456D819-230A-47E4-896F-4D3B4583EA58}" srcOrd="0" destOrd="0" presId="urn:microsoft.com/office/officeart/2005/8/layout/vList2"/>
    <dgm:cxn modelId="{4AFB4648-9494-46C8-9E9F-9321785865A5}" srcId="{E6E95D0F-D743-4902-850B-371C00283623}" destId="{58AE5239-AE97-4065-81BF-DC29809E13F5}" srcOrd="1" destOrd="0" parTransId="{9847F79E-076B-4EEC-BF2F-51842CFC8B26}" sibTransId="{43494076-D2AC-4BE6-9329-6967A3B7619F}"/>
    <dgm:cxn modelId="{F61A8078-A962-4C84-AC59-8506D6F52206}" type="presOf" srcId="{58AE5239-AE97-4065-81BF-DC29809E13F5}" destId="{A6BDCBD2-2182-4435-A394-CCE9B7E8717B}" srcOrd="0" destOrd="0" presId="urn:microsoft.com/office/officeart/2005/8/layout/vList2"/>
    <dgm:cxn modelId="{2DB8B3DC-8347-4541-A9E0-B17FB8E25B24}" srcId="{E6E95D0F-D743-4902-850B-371C00283623}" destId="{751669A8-7508-4C35-9823-1C953A2D7040}" srcOrd="0" destOrd="0" parTransId="{84699B0B-368C-408E-AAAE-CFF61E5DA3BD}" sibTransId="{1F3B6000-79EE-4774-A989-C7831789CAD5}"/>
    <dgm:cxn modelId="{D9FB4FE1-9E78-4738-967B-7BD34D512C61}" srcId="{E6E95D0F-D743-4902-850B-371C00283623}" destId="{B041D3E4-DC9F-4353-B4AE-B963EE5E61FA}" srcOrd="2" destOrd="0" parTransId="{604368D1-94F1-4044-8F21-7336C27FC2F5}" sibTransId="{A044EA36-2E1A-441B-9BA7-9CD7A4556EBE}"/>
    <dgm:cxn modelId="{F8E9BEF0-49A3-4FC6-ACEC-6187966D9EF3}" type="presOf" srcId="{B041D3E4-DC9F-4353-B4AE-B963EE5E61FA}" destId="{B5109027-536D-4CE4-B5AB-B42DA2513F96}" srcOrd="0" destOrd="0" presId="urn:microsoft.com/office/officeart/2005/8/layout/vList2"/>
    <dgm:cxn modelId="{2874F7FE-0FB8-487D-8CF8-E2F3EA6CFE12}" type="presOf" srcId="{E6E95D0F-D743-4902-850B-371C00283623}" destId="{DD8B9CCE-769C-40C1-962F-4D08180288F1}" srcOrd="0" destOrd="0" presId="urn:microsoft.com/office/officeart/2005/8/layout/vList2"/>
    <dgm:cxn modelId="{5BBD7919-1DC8-4097-B49E-523CE4FE4DDD}" type="presParOf" srcId="{DD8B9CCE-769C-40C1-962F-4D08180288F1}" destId="{E456D819-230A-47E4-896F-4D3B4583EA58}" srcOrd="0" destOrd="0" presId="urn:microsoft.com/office/officeart/2005/8/layout/vList2"/>
    <dgm:cxn modelId="{F0E9CB90-8F31-4318-8EAD-E9AFAB34F442}" type="presParOf" srcId="{DD8B9CCE-769C-40C1-962F-4D08180288F1}" destId="{8DD3CA9D-CDAD-42CF-A3EF-BAC9AACF4771}" srcOrd="1" destOrd="0" presId="urn:microsoft.com/office/officeart/2005/8/layout/vList2"/>
    <dgm:cxn modelId="{5036B845-5DE7-459C-9957-68F6929AEDB1}" type="presParOf" srcId="{DD8B9CCE-769C-40C1-962F-4D08180288F1}" destId="{A6BDCBD2-2182-4435-A394-CCE9B7E8717B}" srcOrd="2" destOrd="0" presId="urn:microsoft.com/office/officeart/2005/8/layout/vList2"/>
    <dgm:cxn modelId="{42545226-2CB2-466A-8284-4EE9F8865AB7}" type="presParOf" srcId="{DD8B9CCE-769C-40C1-962F-4D08180288F1}" destId="{38BBD72E-04E8-47ED-9771-6206C332112D}" srcOrd="3" destOrd="0" presId="urn:microsoft.com/office/officeart/2005/8/layout/vList2"/>
    <dgm:cxn modelId="{5D216D77-D7EE-4FD1-857B-32C3CF0A2B01}" type="presParOf" srcId="{DD8B9CCE-769C-40C1-962F-4D08180288F1}" destId="{B5109027-536D-4CE4-B5AB-B42DA2513F9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BBDF15-4242-4DF6-B19D-84680919C269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27B58E3A-71A5-40D6-ACFE-B617627380BF}">
      <dgm:prSet/>
      <dgm:spPr/>
      <dgm:t>
        <a:bodyPr/>
        <a:lstStyle/>
        <a:p>
          <a:r>
            <a:rPr lang="en-CA"/>
            <a:t>REM is the dreaming stage where the mind replays both good and traumatic events, and events that haven’t happened.</a:t>
          </a:r>
          <a:endParaRPr lang="en-US"/>
        </a:p>
      </dgm:t>
    </dgm:pt>
    <dgm:pt modelId="{1D4BEBB0-955C-470B-BA50-5EB8C40021DA}" type="parTrans" cxnId="{821D9698-EA75-4160-83D0-8C752F86F1A4}">
      <dgm:prSet/>
      <dgm:spPr/>
      <dgm:t>
        <a:bodyPr/>
        <a:lstStyle/>
        <a:p>
          <a:endParaRPr lang="en-US"/>
        </a:p>
      </dgm:t>
    </dgm:pt>
    <dgm:pt modelId="{8363455D-6F1C-43E0-B01E-1F4262A544BA}" type="sibTrans" cxnId="{821D9698-EA75-4160-83D0-8C752F86F1A4}">
      <dgm:prSet/>
      <dgm:spPr/>
      <dgm:t>
        <a:bodyPr/>
        <a:lstStyle/>
        <a:p>
          <a:endParaRPr lang="en-US"/>
        </a:p>
      </dgm:t>
    </dgm:pt>
    <dgm:pt modelId="{EB1CCA91-D68F-4A55-8B7C-B0051BA69D3F}">
      <dgm:prSet/>
      <dgm:spPr/>
      <dgm:t>
        <a:bodyPr/>
        <a:lstStyle/>
        <a:p>
          <a:r>
            <a:rPr lang="en-CA"/>
            <a:t>Muscles are relaxed, but person can experience sensation of moving while dreaming.</a:t>
          </a:r>
          <a:endParaRPr lang="en-US"/>
        </a:p>
      </dgm:t>
    </dgm:pt>
    <dgm:pt modelId="{390F3541-2960-4C80-A7C2-2619878A9069}" type="parTrans" cxnId="{122CAC0D-8541-4D59-A11C-E881ACC91575}">
      <dgm:prSet/>
      <dgm:spPr/>
      <dgm:t>
        <a:bodyPr/>
        <a:lstStyle/>
        <a:p>
          <a:endParaRPr lang="en-US"/>
        </a:p>
      </dgm:t>
    </dgm:pt>
    <dgm:pt modelId="{B611B6F7-C408-43C8-A1D7-E2C89D6ECB77}" type="sibTrans" cxnId="{122CAC0D-8541-4D59-A11C-E881ACC91575}">
      <dgm:prSet/>
      <dgm:spPr/>
      <dgm:t>
        <a:bodyPr/>
        <a:lstStyle/>
        <a:p>
          <a:endParaRPr lang="en-US"/>
        </a:p>
      </dgm:t>
    </dgm:pt>
    <dgm:pt modelId="{78C43F0C-BF5B-497F-8A48-F42129266B5E}">
      <dgm:prSet/>
      <dgm:spPr/>
      <dgm:t>
        <a:bodyPr/>
        <a:lstStyle/>
        <a:p>
          <a:r>
            <a:rPr lang="en-CA"/>
            <a:t>Eye movements thought to be the person scanning their environment in their dream. REM cycle happens about 90 minutes after a person has entered stage one of sleep.</a:t>
          </a:r>
          <a:endParaRPr lang="en-US"/>
        </a:p>
      </dgm:t>
    </dgm:pt>
    <dgm:pt modelId="{8F3FC78E-314A-4E6A-B871-6C5B2228C3C1}" type="parTrans" cxnId="{AF637629-8209-44CC-A7B2-B5238BC5976B}">
      <dgm:prSet/>
      <dgm:spPr/>
      <dgm:t>
        <a:bodyPr/>
        <a:lstStyle/>
        <a:p>
          <a:endParaRPr lang="en-US"/>
        </a:p>
      </dgm:t>
    </dgm:pt>
    <dgm:pt modelId="{73E3241C-A24E-4F14-9274-694577E021F7}" type="sibTrans" cxnId="{AF637629-8209-44CC-A7B2-B5238BC5976B}">
      <dgm:prSet/>
      <dgm:spPr/>
      <dgm:t>
        <a:bodyPr/>
        <a:lstStyle/>
        <a:p>
          <a:endParaRPr lang="en-US"/>
        </a:p>
      </dgm:t>
    </dgm:pt>
    <dgm:pt modelId="{715641CD-3361-48D1-A3AE-D17839577B26}">
      <dgm:prSet/>
      <dgm:spPr/>
      <dgm:t>
        <a:bodyPr/>
        <a:lstStyle/>
        <a:p>
          <a:r>
            <a:rPr lang="en-CA"/>
            <a:t>REM related to memory retention and consolidation- memory retention is dampened when REM sleep decreased or non-existent </a:t>
          </a:r>
          <a:endParaRPr lang="en-US"/>
        </a:p>
      </dgm:t>
    </dgm:pt>
    <dgm:pt modelId="{D18D9F06-A834-4F6F-954C-9DE428EC9CF3}" type="parTrans" cxnId="{DE96A472-008F-40AD-9B85-50E181A3B098}">
      <dgm:prSet/>
      <dgm:spPr/>
      <dgm:t>
        <a:bodyPr/>
        <a:lstStyle/>
        <a:p>
          <a:endParaRPr lang="en-US"/>
        </a:p>
      </dgm:t>
    </dgm:pt>
    <dgm:pt modelId="{24462BE8-9093-4550-B418-462604C13310}" type="sibTrans" cxnId="{DE96A472-008F-40AD-9B85-50E181A3B098}">
      <dgm:prSet/>
      <dgm:spPr/>
      <dgm:t>
        <a:bodyPr/>
        <a:lstStyle/>
        <a:p>
          <a:endParaRPr lang="en-US"/>
        </a:p>
      </dgm:t>
    </dgm:pt>
    <dgm:pt modelId="{0BEADC6D-6B5E-44E0-B8A7-7C8F56542057}">
      <dgm:prSet/>
      <dgm:spPr/>
      <dgm:t>
        <a:bodyPr/>
        <a:lstStyle/>
        <a:p>
          <a:r>
            <a:rPr lang="en-CA"/>
            <a:t>REM thought to remove information that is not needed</a:t>
          </a:r>
          <a:endParaRPr lang="en-US"/>
        </a:p>
      </dgm:t>
    </dgm:pt>
    <dgm:pt modelId="{E0D518E0-2057-49BE-A0F8-7C7380EC9690}" type="parTrans" cxnId="{B392E358-F144-41DF-981F-FEC73FCB2961}">
      <dgm:prSet/>
      <dgm:spPr/>
      <dgm:t>
        <a:bodyPr/>
        <a:lstStyle/>
        <a:p>
          <a:endParaRPr lang="en-US"/>
        </a:p>
      </dgm:t>
    </dgm:pt>
    <dgm:pt modelId="{2E88F025-1F6D-4A86-98AB-577FC3C2B91A}" type="sibTrans" cxnId="{B392E358-F144-41DF-981F-FEC73FCB2961}">
      <dgm:prSet/>
      <dgm:spPr/>
      <dgm:t>
        <a:bodyPr/>
        <a:lstStyle/>
        <a:p>
          <a:endParaRPr lang="en-US"/>
        </a:p>
      </dgm:t>
    </dgm:pt>
    <dgm:pt modelId="{9E769B71-BD9D-411B-8329-0E72F473B55E}" type="pres">
      <dgm:prSet presAssocID="{53BBDF15-4242-4DF6-B19D-84680919C269}" presName="root" presStyleCnt="0">
        <dgm:presLayoutVars>
          <dgm:dir/>
          <dgm:resizeHandles val="exact"/>
        </dgm:presLayoutVars>
      </dgm:prSet>
      <dgm:spPr/>
    </dgm:pt>
    <dgm:pt modelId="{8AA33EDF-1A1D-49B9-82CC-22FA62C9B03F}" type="pres">
      <dgm:prSet presAssocID="{27B58E3A-71A5-40D6-ACFE-B617627380BF}" presName="compNode" presStyleCnt="0"/>
      <dgm:spPr/>
    </dgm:pt>
    <dgm:pt modelId="{5302017E-FBD0-4E3D-B44A-9C7878967AA9}" type="pres">
      <dgm:prSet presAssocID="{27B58E3A-71A5-40D6-ACFE-B617627380BF}" presName="bgRect" presStyleLbl="bgShp" presStyleIdx="0" presStyleCnt="5"/>
      <dgm:spPr/>
    </dgm:pt>
    <dgm:pt modelId="{427C2D2D-E2CA-4B0C-9E27-B743942D00B7}" type="pres">
      <dgm:prSet presAssocID="{27B58E3A-71A5-40D6-ACFE-B617627380B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rying Face with No Fill"/>
        </a:ext>
      </dgm:extLst>
    </dgm:pt>
    <dgm:pt modelId="{0B233572-542C-44E2-867C-9BEAB8CD78AE}" type="pres">
      <dgm:prSet presAssocID="{27B58E3A-71A5-40D6-ACFE-B617627380BF}" presName="spaceRect" presStyleCnt="0"/>
      <dgm:spPr/>
    </dgm:pt>
    <dgm:pt modelId="{332DC1E1-E9AE-450F-BC46-85F973D1BC45}" type="pres">
      <dgm:prSet presAssocID="{27B58E3A-71A5-40D6-ACFE-B617627380BF}" presName="parTx" presStyleLbl="revTx" presStyleIdx="0" presStyleCnt="5">
        <dgm:presLayoutVars>
          <dgm:chMax val="0"/>
          <dgm:chPref val="0"/>
        </dgm:presLayoutVars>
      </dgm:prSet>
      <dgm:spPr/>
    </dgm:pt>
    <dgm:pt modelId="{4028B8E8-95C6-4C2E-933D-ACB5F7D10882}" type="pres">
      <dgm:prSet presAssocID="{8363455D-6F1C-43E0-B01E-1F4262A544BA}" presName="sibTrans" presStyleCnt="0"/>
      <dgm:spPr/>
    </dgm:pt>
    <dgm:pt modelId="{C3AB8BC7-4EF1-45FF-9164-993A7DAA29C0}" type="pres">
      <dgm:prSet presAssocID="{EB1CCA91-D68F-4A55-8B7C-B0051BA69D3F}" presName="compNode" presStyleCnt="0"/>
      <dgm:spPr/>
    </dgm:pt>
    <dgm:pt modelId="{35F046F8-3CA2-4DDF-AE9B-8F006B72DBEE}" type="pres">
      <dgm:prSet presAssocID="{EB1CCA91-D68F-4A55-8B7C-B0051BA69D3F}" presName="bgRect" presStyleLbl="bgShp" presStyleIdx="1" presStyleCnt="5"/>
      <dgm:spPr/>
    </dgm:pt>
    <dgm:pt modelId="{7F99F156-C3FC-424A-8DDD-C320DEB5CAA3}" type="pres">
      <dgm:prSet presAssocID="{EB1CCA91-D68F-4A55-8B7C-B0051BA69D3F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ungs"/>
        </a:ext>
      </dgm:extLst>
    </dgm:pt>
    <dgm:pt modelId="{06D6E809-3385-4F66-B8A3-247924383D26}" type="pres">
      <dgm:prSet presAssocID="{EB1CCA91-D68F-4A55-8B7C-B0051BA69D3F}" presName="spaceRect" presStyleCnt="0"/>
      <dgm:spPr/>
    </dgm:pt>
    <dgm:pt modelId="{772A969C-7AE6-4531-B3D1-B0DD5CDA26D4}" type="pres">
      <dgm:prSet presAssocID="{EB1CCA91-D68F-4A55-8B7C-B0051BA69D3F}" presName="parTx" presStyleLbl="revTx" presStyleIdx="1" presStyleCnt="5">
        <dgm:presLayoutVars>
          <dgm:chMax val="0"/>
          <dgm:chPref val="0"/>
        </dgm:presLayoutVars>
      </dgm:prSet>
      <dgm:spPr/>
    </dgm:pt>
    <dgm:pt modelId="{096BA853-8208-48C9-ADF1-A4CA44FAC026}" type="pres">
      <dgm:prSet presAssocID="{B611B6F7-C408-43C8-A1D7-E2C89D6ECB77}" presName="sibTrans" presStyleCnt="0"/>
      <dgm:spPr/>
    </dgm:pt>
    <dgm:pt modelId="{E5D76B97-91B6-4EC7-8731-4B26AA37A126}" type="pres">
      <dgm:prSet presAssocID="{78C43F0C-BF5B-497F-8A48-F42129266B5E}" presName="compNode" presStyleCnt="0"/>
      <dgm:spPr/>
    </dgm:pt>
    <dgm:pt modelId="{D43010F2-A346-43A5-9161-4CBEC12E8BF7}" type="pres">
      <dgm:prSet presAssocID="{78C43F0C-BF5B-497F-8A48-F42129266B5E}" presName="bgRect" presStyleLbl="bgShp" presStyleIdx="2" presStyleCnt="5"/>
      <dgm:spPr/>
    </dgm:pt>
    <dgm:pt modelId="{748C3807-9BB8-4D76-A07A-7714F9D63666}" type="pres">
      <dgm:prSet presAssocID="{78C43F0C-BF5B-497F-8A48-F42129266B5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9A155544-7130-4A52-854B-C481C1C1B71D}" type="pres">
      <dgm:prSet presAssocID="{78C43F0C-BF5B-497F-8A48-F42129266B5E}" presName="spaceRect" presStyleCnt="0"/>
      <dgm:spPr/>
    </dgm:pt>
    <dgm:pt modelId="{005798F9-88AD-495C-BD90-840FDA388D16}" type="pres">
      <dgm:prSet presAssocID="{78C43F0C-BF5B-497F-8A48-F42129266B5E}" presName="parTx" presStyleLbl="revTx" presStyleIdx="2" presStyleCnt="5">
        <dgm:presLayoutVars>
          <dgm:chMax val="0"/>
          <dgm:chPref val="0"/>
        </dgm:presLayoutVars>
      </dgm:prSet>
      <dgm:spPr/>
    </dgm:pt>
    <dgm:pt modelId="{DF647D50-3062-4E02-86B4-D08041598C89}" type="pres">
      <dgm:prSet presAssocID="{73E3241C-A24E-4F14-9274-694577E021F7}" presName="sibTrans" presStyleCnt="0"/>
      <dgm:spPr/>
    </dgm:pt>
    <dgm:pt modelId="{7413B2F5-196F-4C80-B53E-749E7C141E07}" type="pres">
      <dgm:prSet presAssocID="{715641CD-3361-48D1-A3AE-D17839577B26}" presName="compNode" presStyleCnt="0"/>
      <dgm:spPr/>
    </dgm:pt>
    <dgm:pt modelId="{F0836A87-4D05-4DA5-821D-54058FAAC20B}" type="pres">
      <dgm:prSet presAssocID="{715641CD-3361-48D1-A3AE-D17839577B26}" presName="bgRect" presStyleLbl="bgShp" presStyleIdx="3" presStyleCnt="5"/>
      <dgm:spPr/>
    </dgm:pt>
    <dgm:pt modelId="{06649F5D-8920-4B02-87B2-C30F052FBC78}" type="pres">
      <dgm:prSet presAssocID="{715641CD-3361-48D1-A3AE-D17839577B2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sconnected"/>
        </a:ext>
      </dgm:extLst>
    </dgm:pt>
    <dgm:pt modelId="{EA96BDEE-1979-417C-9498-6FA3C2212BCA}" type="pres">
      <dgm:prSet presAssocID="{715641CD-3361-48D1-A3AE-D17839577B26}" presName="spaceRect" presStyleCnt="0"/>
      <dgm:spPr/>
    </dgm:pt>
    <dgm:pt modelId="{891AFF85-C568-47BB-A7D4-9918C86CDC7E}" type="pres">
      <dgm:prSet presAssocID="{715641CD-3361-48D1-A3AE-D17839577B26}" presName="parTx" presStyleLbl="revTx" presStyleIdx="3" presStyleCnt="5">
        <dgm:presLayoutVars>
          <dgm:chMax val="0"/>
          <dgm:chPref val="0"/>
        </dgm:presLayoutVars>
      </dgm:prSet>
      <dgm:spPr/>
    </dgm:pt>
    <dgm:pt modelId="{9F4632F4-B504-41AD-9403-8BA7B3CA33F5}" type="pres">
      <dgm:prSet presAssocID="{24462BE8-9093-4550-B418-462604C13310}" presName="sibTrans" presStyleCnt="0"/>
      <dgm:spPr/>
    </dgm:pt>
    <dgm:pt modelId="{F4995D54-A542-47DA-A89B-CCF1F992349E}" type="pres">
      <dgm:prSet presAssocID="{0BEADC6D-6B5E-44E0-B8A7-7C8F56542057}" presName="compNode" presStyleCnt="0"/>
      <dgm:spPr/>
    </dgm:pt>
    <dgm:pt modelId="{C246582C-666D-4DF4-9FB7-1E996735164F}" type="pres">
      <dgm:prSet presAssocID="{0BEADC6D-6B5E-44E0-B8A7-7C8F56542057}" presName="bgRect" presStyleLbl="bgShp" presStyleIdx="4" presStyleCnt="5"/>
      <dgm:spPr/>
    </dgm:pt>
    <dgm:pt modelId="{FC0C2659-9A3C-440F-A0ED-EA6657542A9C}" type="pres">
      <dgm:prSet presAssocID="{0BEADC6D-6B5E-44E0-B8A7-7C8F5654205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7B7F2CF8-716C-4085-8254-8DD59E1B14A4}" type="pres">
      <dgm:prSet presAssocID="{0BEADC6D-6B5E-44E0-B8A7-7C8F56542057}" presName="spaceRect" presStyleCnt="0"/>
      <dgm:spPr/>
    </dgm:pt>
    <dgm:pt modelId="{14C6EB33-4946-4C7F-9959-C2AA6FC11B65}" type="pres">
      <dgm:prSet presAssocID="{0BEADC6D-6B5E-44E0-B8A7-7C8F5654205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122CAC0D-8541-4D59-A11C-E881ACC91575}" srcId="{53BBDF15-4242-4DF6-B19D-84680919C269}" destId="{EB1CCA91-D68F-4A55-8B7C-B0051BA69D3F}" srcOrd="1" destOrd="0" parTransId="{390F3541-2960-4C80-A7C2-2619878A9069}" sibTransId="{B611B6F7-C408-43C8-A1D7-E2C89D6ECB77}"/>
    <dgm:cxn modelId="{AC877F20-1B10-422D-97E9-CBA56C01262E}" type="presOf" srcId="{715641CD-3361-48D1-A3AE-D17839577B26}" destId="{891AFF85-C568-47BB-A7D4-9918C86CDC7E}" srcOrd="0" destOrd="0" presId="urn:microsoft.com/office/officeart/2018/2/layout/IconVerticalSolidList"/>
    <dgm:cxn modelId="{AF637629-8209-44CC-A7B2-B5238BC5976B}" srcId="{53BBDF15-4242-4DF6-B19D-84680919C269}" destId="{78C43F0C-BF5B-497F-8A48-F42129266B5E}" srcOrd="2" destOrd="0" parTransId="{8F3FC78E-314A-4E6A-B871-6C5B2228C3C1}" sibTransId="{73E3241C-A24E-4F14-9274-694577E021F7}"/>
    <dgm:cxn modelId="{7D399C46-86F0-4239-B02C-3AD8B59AE3B9}" type="presOf" srcId="{78C43F0C-BF5B-497F-8A48-F42129266B5E}" destId="{005798F9-88AD-495C-BD90-840FDA388D16}" srcOrd="0" destOrd="0" presId="urn:microsoft.com/office/officeart/2018/2/layout/IconVerticalSolidList"/>
    <dgm:cxn modelId="{DE96A472-008F-40AD-9B85-50E181A3B098}" srcId="{53BBDF15-4242-4DF6-B19D-84680919C269}" destId="{715641CD-3361-48D1-A3AE-D17839577B26}" srcOrd="3" destOrd="0" parTransId="{D18D9F06-A834-4F6F-954C-9DE428EC9CF3}" sibTransId="{24462BE8-9093-4550-B418-462604C13310}"/>
    <dgm:cxn modelId="{B392E358-F144-41DF-981F-FEC73FCB2961}" srcId="{53BBDF15-4242-4DF6-B19D-84680919C269}" destId="{0BEADC6D-6B5E-44E0-B8A7-7C8F56542057}" srcOrd="4" destOrd="0" parTransId="{E0D518E0-2057-49BE-A0F8-7C7380EC9690}" sibTransId="{2E88F025-1F6D-4A86-98AB-577FC3C2B91A}"/>
    <dgm:cxn modelId="{821D9698-EA75-4160-83D0-8C752F86F1A4}" srcId="{53BBDF15-4242-4DF6-B19D-84680919C269}" destId="{27B58E3A-71A5-40D6-ACFE-B617627380BF}" srcOrd="0" destOrd="0" parTransId="{1D4BEBB0-955C-470B-BA50-5EB8C40021DA}" sibTransId="{8363455D-6F1C-43E0-B01E-1F4262A544BA}"/>
    <dgm:cxn modelId="{3C1AACA4-2D88-4EEF-9D3E-DE7F4B72D283}" type="presOf" srcId="{0BEADC6D-6B5E-44E0-B8A7-7C8F56542057}" destId="{14C6EB33-4946-4C7F-9959-C2AA6FC11B65}" srcOrd="0" destOrd="0" presId="urn:microsoft.com/office/officeart/2018/2/layout/IconVerticalSolidList"/>
    <dgm:cxn modelId="{6E616CCA-55DF-4D60-B66D-FB0BAD33A680}" type="presOf" srcId="{53BBDF15-4242-4DF6-B19D-84680919C269}" destId="{9E769B71-BD9D-411B-8329-0E72F473B55E}" srcOrd="0" destOrd="0" presId="urn:microsoft.com/office/officeart/2018/2/layout/IconVerticalSolidList"/>
    <dgm:cxn modelId="{C54567EE-9460-46F4-8EBC-F39BF96278E0}" type="presOf" srcId="{27B58E3A-71A5-40D6-ACFE-B617627380BF}" destId="{332DC1E1-E9AE-450F-BC46-85F973D1BC45}" srcOrd="0" destOrd="0" presId="urn:microsoft.com/office/officeart/2018/2/layout/IconVerticalSolidList"/>
    <dgm:cxn modelId="{C8A39FF8-A158-45E7-ADF2-AC7A4F73751C}" type="presOf" srcId="{EB1CCA91-D68F-4A55-8B7C-B0051BA69D3F}" destId="{772A969C-7AE6-4531-B3D1-B0DD5CDA26D4}" srcOrd="0" destOrd="0" presId="urn:microsoft.com/office/officeart/2018/2/layout/IconVerticalSolidList"/>
    <dgm:cxn modelId="{63AA1A05-E72C-4CB0-BEA2-3C2B0161B4E3}" type="presParOf" srcId="{9E769B71-BD9D-411B-8329-0E72F473B55E}" destId="{8AA33EDF-1A1D-49B9-82CC-22FA62C9B03F}" srcOrd="0" destOrd="0" presId="urn:microsoft.com/office/officeart/2018/2/layout/IconVerticalSolidList"/>
    <dgm:cxn modelId="{6BE0A7EC-BA13-4E80-B156-20C599E94A0A}" type="presParOf" srcId="{8AA33EDF-1A1D-49B9-82CC-22FA62C9B03F}" destId="{5302017E-FBD0-4E3D-B44A-9C7878967AA9}" srcOrd="0" destOrd="0" presId="urn:microsoft.com/office/officeart/2018/2/layout/IconVerticalSolidList"/>
    <dgm:cxn modelId="{E98A013B-D517-4DA4-894C-08A1052B1669}" type="presParOf" srcId="{8AA33EDF-1A1D-49B9-82CC-22FA62C9B03F}" destId="{427C2D2D-E2CA-4B0C-9E27-B743942D00B7}" srcOrd="1" destOrd="0" presId="urn:microsoft.com/office/officeart/2018/2/layout/IconVerticalSolidList"/>
    <dgm:cxn modelId="{C5998C80-424A-4E8E-8083-DE6B80F3D682}" type="presParOf" srcId="{8AA33EDF-1A1D-49B9-82CC-22FA62C9B03F}" destId="{0B233572-542C-44E2-867C-9BEAB8CD78AE}" srcOrd="2" destOrd="0" presId="urn:microsoft.com/office/officeart/2018/2/layout/IconVerticalSolidList"/>
    <dgm:cxn modelId="{708C6A24-A72F-4532-B88E-381A02185988}" type="presParOf" srcId="{8AA33EDF-1A1D-49B9-82CC-22FA62C9B03F}" destId="{332DC1E1-E9AE-450F-BC46-85F973D1BC45}" srcOrd="3" destOrd="0" presId="urn:microsoft.com/office/officeart/2018/2/layout/IconVerticalSolidList"/>
    <dgm:cxn modelId="{398C1A2E-E15A-44BC-9B29-6D48E169054E}" type="presParOf" srcId="{9E769B71-BD9D-411B-8329-0E72F473B55E}" destId="{4028B8E8-95C6-4C2E-933D-ACB5F7D10882}" srcOrd="1" destOrd="0" presId="urn:microsoft.com/office/officeart/2018/2/layout/IconVerticalSolidList"/>
    <dgm:cxn modelId="{C60A3F7B-3BED-4EFE-940F-D1EF0CC6C9F2}" type="presParOf" srcId="{9E769B71-BD9D-411B-8329-0E72F473B55E}" destId="{C3AB8BC7-4EF1-45FF-9164-993A7DAA29C0}" srcOrd="2" destOrd="0" presId="urn:microsoft.com/office/officeart/2018/2/layout/IconVerticalSolidList"/>
    <dgm:cxn modelId="{6FD8CE51-73D3-4D42-B948-7DA094AFBF79}" type="presParOf" srcId="{C3AB8BC7-4EF1-45FF-9164-993A7DAA29C0}" destId="{35F046F8-3CA2-4DDF-AE9B-8F006B72DBEE}" srcOrd="0" destOrd="0" presId="urn:microsoft.com/office/officeart/2018/2/layout/IconVerticalSolidList"/>
    <dgm:cxn modelId="{CCC95667-8980-472E-B8AA-04E633428D90}" type="presParOf" srcId="{C3AB8BC7-4EF1-45FF-9164-993A7DAA29C0}" destId="{7F99F156-C3FC-424A-8DDD-C320DEB5CAA3}" srcOrd="1" destOrd="0" presId="urn:microsoft.com/office/officeart/2018/2/layout/IconVerticalSolidList"/>
    <dgm:cxn modelId="{B3806DA0-6C61-4287-8B4D-D212C5D1A956}" type="presParOf" srcId="{C3AB8BC7-4EF1-45FF-9164-993A7DAA29C0}" destId="{06D6E809-3385-4F66-B8A3-247924383D26}" srcOrd="2" destOrd="0" presId="urn:microsoft.com/office/officeart/2018/2/layout/IconVerticalSolidList"/>
    <dgm:cxn modelId="{DD549D8C-A597-4E52-BC34-6B0D4AC454F6}" type="presParOf" srcId="{C3AB8BC7-4EF1-45FF-9164-993A7DAA29C0}" destId="{772A969C-7AE6-4531-B3D1-B0DD5CDA26D4}" srcOrd="3" destOrd="0" presId="urn:microsoft.com/office/officeart/2018/2/layout/IconVerticalSolidList"/>
    <dgm:cxn modelId="{08CD3E89-0CFB-4383-8A88-CF9574BEA441}" type="presParOf" srcId="{9E769B71-BD9D-411B-8329-0E72F473B55E}" destId="{096BA853-8208-48C9-ADF1-A4CA44FAC026}" srcOrd="3" destOrd="0" presId="urn:microsoft.com/office/officeart/2018/2/layout/IconVerticalSolidList"/>
    <dgm:cxn modelId="{4915E7F3-0992-4147-8E75-188A6DCEBD05}" type="presParOf" srcId="{9E769B71-BD9D-411B-8329-0E72F473B55E}" destId="{E5D76B97-91B6-4EC7-8731-4B26AA37A126}" srcOrd="4" destOrd="0" presId="urn:microsoft.com/office/officeart/2018/2/layout/IconVerticalSolidList"/>
    <dgm:cxn modelId="{B529FAE0-9688-4385-B534-C52CC1ACF01E}" type="presParOf" srcId="{E5D76B97-91B6-4EC7-8731-4B26AA37A126}" destId="{D43010F2-A346-43A5-9161-4CBEC12E8BF7}" srcOrd="0" destOrd="0" presId="urn:microsoft.com/office/officeart/2018/2/layout/IconVerticalSolidList"/>
    <dgm:cxn modelId="{AF72CE7B-B64B-4B71-9480-95D6363B5477}" type="presParOf" srcId="{E5D76B97-91B6-4EC7-8731-4B26AA37A126}" destId="{748C3807-9BB8-4D76-A07A-7714F9D63666}" srcOrd="1" destOrd="0" presId="urn:microsoft.com/office/officeart/2018/2/layout/IconVerticalSolidList"/>
    <dgm:cxn modelId="{559ED7FB-17EF-410D-B851-A72AF294D6E7}" type="presParOf" srcId="{E5D76B97-91B6-4EC7-8731-4B26AA37A126}" destId="{9A155544-7130-4A52-854B-C481C1C1B71D}" srcOrd="2" destOrd="0" presId="urn:microsoft.com/office/officeart/2018/2/layout/IconVerticalSolidList"/>
    <dgm:cxn modelId="{6AF60250-4562-4E6D-B5DE-9C1216ACA248}" type="presParOf" srcId="{E5D76B97-91B6-4EC7-8731-4B26AA37A126}" destId="{005798F9-88AD-495C-BD90-840FDA388D16}" srcOrd="3" destOrd="0" presId="urn:microsoft.com/office/officeart/2018/2/layout/IconVerticalSolidList"/>
    <dgm:cxn modelId="{71918873-E079-48CE-9113-02B40ADAD7FF}" type="presParOf" srcId="{9E769B71-BD9D-411B-8329-0E72F473B55E}" destId="{DF647D50-3062-4E02-86B4-D08041598C89}" srcOrd="5" destOrd="0" presId="urn:microsoft.com/office/officeart/2018/2/layout/IconVerticalSolidList"/>
    <dgm:cxn modelId="{625CB94B-74FB-4374-B49A-C2223FC32F50}" type="presParOf" srcId="{9E769B71-BD9D-411B-8329-0E72F473B55E}" destId="{7413B2F5-196F-4C80-B53E-749E7C141E07}" srcOrd="6" destOrd="0" presId="urn:microsoft.com/office/officeart/2018/2/layout/IconVerticalSolidList"/>
    <dgm:cxn modelId="{C6E49F21-8DCA-47B0-833A-1FE36415DFD7}" type="presParOf" srcId="{7413B2F5-196F-4C80-B53E-749E7C141E07}" destId="{F0836A87-4D05-4DA5-821D-54058FAAC20B}" srcOrd="0" destOrd="0" presId="urn:microsoft.com/office/officeart/2018/2/layout/IconVerticalSolidList"/>
    <dgm:cxn modelId="{54CB12D2-D80E-4E1F-9902-48D60C1262B0}" type="presParOf" srcId="{7413B2F5-196F-4C80-B53E-749E7C141E07}" destId="{06649F5D-8920-4B02-87B2-C30F052FBC78}" srcOrd="1" destOrd="0" presId="urn:microsoft.com/office/officeart/2018/2/layout/IconVerticalSolidList"/>
    <dgm:cxn modelId="{BEB880FF-6C2C-468C-A090-6F271405CBD4}" type="presParOf" srcId="{7413B2F5-196F-4C80-B53E-749E7C141E07}" destId="{EA96BDEE-1979-417C-9498-6FA3C2212BCA}" srcOrd="2" destOrd="0" presId="urn:microsoft.com/office/officeart/2018/2/layout/IconVerticalSolidList"/>
    <dgm:cxn modelId="{5292725B-761B-4B9E-A0A3-4E38086A756C}" type="presParOf" srcId="{7413B2F5-196F-4C80-B53E-749E7C141E07}" destId="{891AFF85-C568-47BB-A7D4-9918C86CDC7E}" srcOrd="3" destOrd="0" presId="urn:microsoft.com/office/officeart/2018/2/layout/IconVerticalSolidList"/>
    <dgm:cxn modelId="{8868395D-9E02-4CCD-93E5-10D3E272E22B}" type="presParOf" srcId="{9E769B71-BD9D-411B-8329-0E72F473B55E}" destId="{9F4632F4-B504-41AD-9403-8BA7B3CA33F5}" srcOrd="7" destOrd="0" presId="urn:microsoft.com/office/officeart/2018/2/layout/IconVerticalSolidList"/>
    <dgm:cxn modelId="{89BC2945-DF13-41C0-BA36-AA94A5198690}" type="presParOf" srcId="{9E769B71-BD9D-411B-8329-0E72F473B55E}" destId="{F4995D54-A542-47DA-A89B-CCF1F992349E}" srcOrd="8" destOrd="0" presId="urn:microsoft.com/office/officeart/2018/2/layout/IconVerticalSolidList"/>
    <dgm:cxn modelId="{9985BE59-27EF-4EEB-9C66-1314DB15A93A}" type="presParOf" srcId="{F4995D54-A542-47DA-A89B-CCF1F992349E}" destId="{C246582C-666D-4DF4-9FB7-1E996735164F}" srcOrd="0" destOrd="0" presId="urn:microsoft.com/office/officeart/2018/2/layout/IconVerticalSolidList"/>
    <dgm:cxn modelId="{2332882B-CE08-4815-AF89-6BBEE9AE57C5}" type="presParOf" srcId="{F4995D54-A542-47DA-A89B-CCF1F992349E}" destId="{FC0C2659-9A3C-440F-A0ED-EA6657542A9C}" srcOrd="1" destOrd="0" presId="urn:microsoft.com/office/officeart/2018/2/layout/IconVerticalSolidList"/>
    <dgm:cxn modelId="{C49DBBA0-8CDA-4238-9409-402FC6D1022B}" type="presParOf" srcId="{F4995D54-A542-47DA-A89B-CCF1F992349E}" destId="{7B7F2CF8-716C-4085-8254-8DD59E1B14A4}" srcOrd="2" destOrd="0" presId="urn:microsoft.com/office/officeart/2018/2/layout/IconVerticalSolidList"/>
    <dgm:cxn modelId="{54BEC5B2-17DD-4E48-B493-4A6E23652B9C}" type="presParOf" srcId="{F4995D54-A542-47DA-A89B-CCF1F992349E}" destId="{14C6EB33-4946-4C7F-9959-C2AA6FC11B65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56D819-230A-47E4-896F-4D3B4583EA58}">
      <dsp:nvSpPr>
        <dsp:cNvPr id="0" name=""/>
        <dsp:cNvSpPr/>
      </dsp:nvSpPr>
      <dsp:spPr>
        <a:xfrm>
          <a:off x="0" y="1931"/>
          <a:ext cx="10119359" cy="9945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Stages one and two: initial stages of sleep. Stage one counts for approximately 5% of our time asleep. Stage two counts for 40-50%. </a:t>
          </a:r>
          <a:endParaRPr lang="en-US" sz="2500" kern="1200"/>
        </a:p>
      </dsp:txBody>
      <dsp:txXfrm>
        <a:off x="48547" y="50478"/>
        <a:ext cx="10022265" cy="897406"/>
      </dsp:txXfrm>
    </dsp:sp>
    <dsp:sp modelId="{A6BDCBD2-2182-4435-A394-CCE9B7E8717B}">
      <dsp:nvSpPr>
        <dsp:cNvPr id="0" name=""/>
        <dsp:cNvSpPr/>
      </dsp:nvSpPr>
      <dsp:spPr>
        <a:xfrm>
          <a:off x="0" y="1068432"/>
          <a:ext cx="10119359" cy="99450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Stages three and four: deeper stages of sleep </a:t>
          </a:r>
          <a:endParaRPr lang="en-US" sz="2500" kern="1200"/>
        </a:p>
      </dsp:txBody>
      <dsp:txXfrm>
        <a:off x="48547" y="1116979"/>
        <a:ext cx="10022265" cy="897406"/>
      </dsp:txXfrm>
    </dsp:sp>
    <dsp:sp modelId="{B5109027-536D-4CE4-B5AB-B42DA2513F96}">
      <dsp:nvSpPr>
        <dsp:cNvPr id="0" name=""/>
        <dsp:cNvSpPr/>
      </dsp:nvSpPr>
      <dsp:spPr>
        <a:xfrm>
          <a:off x="0" y="2134932"/>
          <a:ext cx="10119359" cy="9945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500" kern="1200"/>
            <a:t>Stage five: rapid eye movement (REM) stage and counts for 20-25% of our time asleep.</a:t>
          </a:r>
          <a:endParaRPr lang="en-US" sz="2500" kern="1200"/>
        </a:p>
      </dsp:txBody>
      <dsp:txXfrm>
        <a:off x="48547" y="2183479"/>
        <a:ext cx="10022265" cy="89740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02017E-FBD0-4E3D-B44A-9C7878967AA9}">
      <dsp:nvSpPr>
        <dsp:cNvPr id="0" name=""/>
        <dsp:cNvSpPr/>
      </dsp:nvSpPr>
      <dsp:spPr>
        <a:xfrm>
          <a:off x="0" y="3399"/>
          <a:ext cx="11407487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7C2D2D-E2CA-4B0C-9E27-B743942D00B7}">
      <dsp:nvSpPr>
        <dsp:cNvPr id="0" name=""/>
        <dsp:cNvSpPr/>
      </dsp:nvSpPr>
      <dsp:spPr>
        <a:xfrm>
          <a:off x="219037" y="166319"/>
          <a:ext cx="398249" cy="39824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DC1E1-E9AE-450F-BC46-85F973D1BC45}">
      <dsp:nvSpPr>
        <dsp:cNvPr id="0" name=""/>
        <dsp:cNvSpPr/>
      </dsp:nvSpPr>
      <dsp:spPr>
        <a:xfrm>
          <a:off x="836323" y="3399"/>
          <a:ext cx="1057116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REM is the dreaming stage where the mind replays both good and traumatic events, and events that haven’t happened.</a:t>
          </a:r>
          <a:endParaRPr lang="en-US" sz="1900" kern="1200"/>
        </a:p>
      </dsp:txBody>
      <dsp:txXfrm>
        <a:off x="836323" y="3399"/>
        <a:ext cx="10571163" cy="724089"/>
      </dsp:txXfrm>
    </dsp:sp>
    <dsp:sp modelId="{35F046F8-3CA2-4DDF-AE9B-8F006B72DBEE}">
      <dsp:nvSpPr>
        <dsp:cNvPr id="0" name=""/>
        <dsp:cNvSpPr/>
      </dsp:nvSpPr>
      <dsp:spPr>
        <a:xfrm>
          <a:off x="0" y="908511"/>
          <a:ext cx="11407487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9F156-C3FC-424A-8DDD-C320DEB5CAA3}">
      <dsp:nvSpPr>
        <dsp:cNvPr id="0" name=""/>
        <dsp:cNvSpPr/>
      </dsp:nvSpPr>
      <dsp:spPr>
        <a:xfrm>
          <a:off x="219037" y="1071431"/>
          <a:ext cx="398249" cy="39824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2A969C-7AE6-4531-B3D1-B0DD5CDA26D4}">
      <dsp:nvSpPr>
        <dsp:cNvPr id="0" name=""/>
        <dsp:cNvSpPr/>
      </dsp:nvSpPr>
      <dsp:spPr>
        <a:xfrm>
          <a:off x="836323" y="908511"/>
          <a:ext cx="1057116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Muscles are relaxed, but person can experience sensation of moving while dreaming.</a:t>
          </a:r>
          <a:endParaRPr lang="en-US" sz="1900" kern="1200"/>
        </a:p>
      </dsp:txBody>
      <dsp:txXfrm>
        <a:off x="836323" y="908511"/>
        <a:ext cx="10571163" cy="724089"/>
      </dsp:txXfrm>
    </dsp:sp>
    <dsp:sp modelId="{D43010F2-A346-43A5-9161-4CBEC12E8BF7}">
      <dsp:nvSpPr>
        <dsp:cNvPr id="0" name=""/>
        <dsp:cNvSpPr/>
      </dsp:nvSpPr>
      <dsp:spPr>
        <a:xfrm>
          <a:off x="0" y="1813624"/>
          <a:ext cx="11407487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8C3807-9BB8-4D76-A07A-7714F9D63666}">
      <dsp:nvSpPr>
        <dsp:cNvPr id="0" name=""/>
        <dsp:cNvSpPr/>
      </dsp:nvSpPr>
      <dsp:spPr>
        <a:xfrm>
          <a:off x="219037" y="1976544"/>
          <a:ext cx="398249" cy="39824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5798F9-88AD-495C-BD90-840FDA388D16}">
      <dsp:nvSpPr>
        <dsp:cNvPr id="0" name=""/>
        <dsp:cNvSpPr/>
      </dsp:nvSpPr>
      <dsp:spPr>
        <a:xfrm>
          <a:off x="836323" y="1813624"/>
          <a:ext cx="1057116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Eye movements thought to be the person scanning their environment in their dream. REM cycle happens about 90 minutes after a person has entered stage one of sleep.</a:t>
          </a:r>
          <a:endParaRPr lang="en-US" sz="1900" kern="1200"/>
        </a:p>
      </dsp:txBody>
      <dsp:txXfrm>
        <a:off x="836323" y="1813624"/>
        <a:ext cx="10571163" cy="724089"/>
      </dsp:txXfrm>
    </dsp:sp>
    <dsp:sp modelId="{F0836A87-4D05-4DA5-821D-54058FAAC20B}">
      <dsp:nvSpPr>
        <dsp:cNvPr id="0" name=""/>
        <dsp:cNvSpPr/>
      </dsp:nvSpPr>
      <dsp:spPr>
        <a:xfrm>
          <a:off x="0" y="2718736"/>
          <a:ext cx="11407487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649F5D-8920-4B02-87B2-C30F052FBC78}">
      <dsp:nvSpPr>
        <dsp:cNvPr id="0" name=""/>
        <dsp:cNvSpPr/>
      </dsp:nvSpPr>
      <dsp:spPr>
        <a:xfrm>
          <a:off x="219037" y="2881656"/>
          <a:ext cx="398249" cy="39824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AFF85-C568-47BB-A7D4-9918C86CDC7E}">
      <dsp:nvSpPr>
        <dsp:cNvPr id="0" name=""/>
        <dsp:cNvSpPr/>
      </dsp:nvSpPr>
      <dsp:spPr>
        <a:xfrm>
          <a:off x="836323" y="2718736"/>
          <a:ext cx="1057116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REM related to memory retention and consolidation- memory retention is dampened when REM sleep decreased or non-existent </a:t>
          </a:r>
          <a:endParaRPr lang="en-US" sz="1900" kern="1200"/>
        </a:p>
      </dsp:txBody>
      <dsp:txXfrm>
        <a:off x="836323" y="2718736"/>
        <a:ext cx="10571163" cy="724089"/>
      </dsp:txXfrm>
    </dsp:sp>
    <dsp:sp modelId="{C246582C-666D-4DF4-9FB7-1E996735164F}">
      <dsp:nvSpPr>
        <dsp:cNvPr id="0" name=""/>
        <dsp:cNvSpPr/>
      </dsp:nvSpPr>
      <dsp:spPr>
        <a:xfrm>
          <a:off x="0" y="3623848"/>
          <a:ext cx="11407487" cy="724089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0C2659-9A3C-440F-A0ED-EA6657542A9C}">
      <dsp:nvSpPr>
        <dsp:cNvPr id="0" name=""/>
        <dsp:cNvSpPr/>
      </dsp:nvSpPr>
      <dsp:spPr>
        <a:xfrm>
          <a:off x="219037" y="3786768"/>
          <a:ext cx="398249" cy="39824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C6EB33-4946-4C7F-9959-C2AA6FC11B65}">
      <dsp:nvSpPr>
        <dsp:cNvPr id="0" name=""/>
        <dsp:cNvSpPr/>
      </dsp:nvSpPr>
      <dsp:spPr>
        <a:xfrm>
          <a:off x="836323" y="3623848"/>
          <a:ext cx="10571163" cy="7240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633" tIns="76633" rIns="76633" bIns="766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900" kern="1200"/>
            <a:t>REM thought to remove information that is not needed</a:t>
          </a:r>
          <a:endParaRPr lang="en-US" sz="1900" kern="1200"/>
        </a:p>
      </dsp:txBody>
      <dsp:txXfrm>
        <a:off x="836323" y="3623848"/>
        <a:ext cx="10571163" cy="7240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731DE8-C81B-455A-9C82-8CF723576DD5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76C45-5908-454C-A310-7DC074E1D8B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5011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276C45-5908-454C-A310-7DC074E1D8B0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337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0539E737-7828-4213-ACA1-D84C48BC48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3EF68F4-6BF8-449B-9F98-0083192F9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90EF9876-5FC8-4C7E-9D40-A0AD8E89BB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6212D8-223A-44F3-88CF-BE280FF9BB4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5ADFE3B3-2074-43C2-B4B9-7E6FD38700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42E648E-3F3A-4087-BC7A-0CAA351B5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2F45A2A4-CF5F-44D3-A4F9-4644635E43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7C73-CE79-4E28-B26A-B5E8FDF6052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1A3BDA93-D406-4522-9FC1-5EB7E741D8C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0C5FDDAD-59C3-49B9-8E86-9DE671B98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46072897-64A0-43F4-8317-AC68692A6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13FB31-C179-4D5E-99DE-252843A98FC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22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53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65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76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5716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077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37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428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03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09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5407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5160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2820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522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62232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16712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7383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23995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55184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9612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0249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9159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3/24/2021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93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DF357-1CDB-4B0F-8D25-43EB498ED92D}" type="datetimeFigureOut">
              <a:rPr lang="en-CA" smtClean="0"/>
              <a:t>2021-03-24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427433F-57F4-452B-B841-D345BB1710A1}" type="slidenum">
              <a:rPr lang="en-CA" smtClean="0"/>
              <a:t>‹#›</a:t>
            </a:fld>
            <a:endParaRPr lang="en-CA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972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F73E2-0A2B-4ECD-B1CA-6DEBA57E67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4706" y="170330"/>
            <a:ext cx="9977717" cy="3173400"/>
          </a:xfrm>
        </p:spPr>
        <p:txBody>
          <a:bodyPr>
            <a:normAutofit/>
          </a:bodyPr>
          <a:lstStyle/>
          <a:p>
            <a:r>
              <a:rPr lang="en-CA" dirty="0"/>
              <a:t>Introduction to the brain and drugs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FC5ABB-6D5A-4511-B359-BCD5877E42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612776"/>
            <a:ext cx="8637072" cy="1963271"/>
          </a:xfrm>
        </p:spPr>
        <p:txBody>
          <a:bodyPr>
            <a:normAutofit/>
          </a:bodyPr>
          <a:lstStyle/>
          <a:p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1562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1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B2FEC12-DADC-4B0A-884F-D4B7A92B121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402631" y="-2001415"/>
            <a:ext cx="7221896" cy="11821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43863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FEB95-2363-4B66-B65A-3345CD942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23" y="320675"/>
            <a:ext cx="11407487" cy="1325563"/>
          </a:xfrm>
        </p:spPr>
        <p:txBody>
          <a:bodyPr>
            <a:normAutofit/>
          </a:bodyPr>
          <a:lstStyle/>
          <a:p>
            <a:r>
              <a:rPr lang="en-CA" sz="5400" dirty="0"/>
              <a:t>Sleep CYCLE: Stage five – REM Sleep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D19922F-AD68-4E94-85E8-0AA44A1B1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A6FF00-919F-458B-98FA-F8532D5C9CE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44624" y="1825625"/>
          <a:ext cx="11407487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941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830EA-B0F9-4F2E-AB6F-0C7964EAC59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Psychoactive drug Groups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890504-0E90-46E5-984F-772008E4EEA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CA" sz="2800"/>
              <a:t>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083527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BB1F2-B39F-4457-8F92-1E869D463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315916"/>
            <a:ext cx="9603275" cy="1049235"/>
          </a:xfrm>
        </p:spPr>
        <p:txBody>
          <a:bodyPr>
            <a:noAutofit/>
          </a:bodyPr>
          <a:lstStyle/>
          <a:p>
            <a:r>
              <a:rPr lang="en-CA" sz="6000" dirty="0"/>
              <a:t>How are Psychoactive Drugs Categorized?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C62DB-29E3-4833-9023-6E08AC5D3A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1"/>
            <a:ext cx="9603275" cy="40007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sz="3300" dirty="0">
                <a:solidFill>
                  <a:srgbClr val="FF0000"/>
                </a:solidFill>
              </a:rPr>
              <a:t>By their effects on the central nervous system</a:t>
            </a:r>
            <a:r>
              <a:rPr lang="en-CA" sz="3300" dirty="0"/>
              <a:t> (CNS).  </a:t>
            </a:r>
          </a:p>
          <a:p>
            <a:pPr marL="0" indent="0">
              <a:buNone/>
            </a:pPr>
            <a:r>
              <a:rPr lang="en-CA" sz="3300" dirty="0"/>
              <a:t>Four categories: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300" dirty="0"/>
              <a:t>Depressants </a:t>
            </a:r>
            <a:r>
              <a:rPr lang="en-CA" sz="2400" dirty="0"/>
              <a:t>(including Opioids)</a:t>
            </a:r>
            <a:r>
              <a:rPr lang="en-CA" sz="3300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300" dirty="0"/>
              <a:t>Stimulants,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300" dirty="0"/>
              <a:t>Hallucinogens and, </a:t>
            </a:r>
          </a:p>
          <a:p>
            <a:pPr marL="514350" indent="-514350">
              <a:buFont typeface="+mj-lt"/>
              <a:buAutoNum type="arabicPeriod"/>
            </a:pPr>
            <a:r>
              <a:rPr lang="en-CA" sz="3300" dirty="0"/>
              <a:t>Psychotherapeutic Agents</a:t>
            </a:r>
          </a:p>
        </p:txBody>
      </p:sp>
    </p:spTree>
    <p:extLst>
      <p:ext uri="{BB962C8B-B14F-4D97-AF65-F5344CB8AC3E}">
        <p14:creationId xmlns:p14="http://schemas.microsoft.com/office/powerpoint/2010/main" val="253206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5">
            <a:extLst>
              <a:ext uri="{FF2B5EF4-FFF2-40B4-BE49-F238E27FC236}">
                <a16:creationId xmlns:a16="http://schemas.microsoft.com/office/drawing/2014/main" id="{FC7BFC40-721F-4703-BD6C-ABC77AD1FC24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352800" y="1676400"/>
            <a:ext cx="5486400" cy="4114800"/>
            <a:chOff x="1152" y="1344"/>
            <a:chExt cx="3456" cy="2592"/>
          </a:xfrm>
        </p:grpSpPr>
        <p:sp>
          <p:nvSpPr>
            <p:cNvPr id="6147" name="AutoShape 4">
              <a:extLst>
                <a:ext uri="{FF2B5EF4-FFF2-40B4-BE49-F238E27FC236}">
                  <a16:creationId xmlns:a16="http://schemas.microsoft.com/office/drawing/2014/main" id="{385D5A7A-649B-4AB7-BDF4-2BB6792231C2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152" y="1344"/>
              <a:ext cx="3456" cy="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CA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endParaRPr>
            </a:p>
          </p:txBody>
        </p:sp>
        <p:pic>
          <p:nvPicPr>
            <p:cNvPr id="6148" name="Picture 6">
              <a:extLst>
                <a:ext uri="{FF2B5EF4-FFF2-40B4-BE49-F238E27FC236}">
                  <a16:creationId xmlns:a16="http://schemas.microsoft.com/office/drawing/2014/main" id="{CDBFBBF0-19CF-4759-B9A7-AA45D912601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" y="400"/>
              <a:ext cx="3467" cy="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4" name="Picture 1" descr="http://www.funnytimes.com/archives/files/art/20021002.jpg">
            <a:extLst>
              <a:ext uri="{FF2B5EF4-FFF2-40B4-BE49-F238E27FC236}">
                <a16:creationId xmlns:a16="http://schemas.microsoft.com/office/drawing/2014/main" id="{E23B8A80-A12D-48A9-A69F-A01B7BB50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857" y="810522"/>
            <a:ext cx="4485983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5E62C4CC-7ECF-4DB7-BDCB-A2D3697C2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20"/>
            <a:ext cx="5174303" cy="1049235"/>
          </a:xfrm>
        </p:spPr>
        <p:txBody>
          <a:bodyPr>
            <a:noAutofit/>
          </a:bodyPr>
          <a:lstStyle/>
          <a:p>
            <a:r>
              <a:rPr lang="en-CA" sz="6000" dirty="0"/>
              <a:t>Depressants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1422C-73BA-452A-9F3D-4D78CC01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4228" y="2015732"/>
            <a:ext cx="5331653" cy="381544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300" u="sng" dirty="0"/>
              <a:t>Therapeutic uses</a:t>
            </a:r>
            <a:r>
              <a:rPr lang="en-CA" sz="3300" dirty="0"/>
              <a:t>: sedation, reducing anxiety, enhancing sleep.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Enhance mood by the drug’s disinhibiting properties.</a:t>
            </a:r>
          </a:p>
        </p:txBody>
      </p:sp>
    </p:spTree>
    <p:extLst>
      <p:ext uri="{BB962C8B-B14F-4D97-AF65-F5344CB8AC3E}">
        <p14:creationId xmlns:p14="http://schemas.microsoft.com/office/powerpoint/2010/main" val="410416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A5287-624F-4E92-AA45-0B203BC09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CA" sz="6000" dirty="0"/>
              <a:t>Depressants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A63AA-EBFD-4978-9320-3B62D9FF1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000" dirty="0"/>
              <a:t>Barbiturates</a:t>
            </a:r>
          </a:p>
          <a:p>
            <a:r>
              <a:rPr lang="en-CA" sz="3000" dirty="0"/>
              <a:t>Non-barbiturate sedative-hypnotics (NBSH)</a:t>
            </a:r>
          </a:p>
          <a:p>
            <a:r>
              <a:rPr lang="en-CA" sz="3000" dirty="0"/>
              <a:t>Benzodiazepines</a:t>
            </a:r>
          </a:p>
          <a:p>
            <a:r>
              <a:rPr lang="en-CA" sz="3000" dirty="0"/>
              <a:t>Inhalants (including solvents, aerosols, and anesthetics)</a:t>
            </a:r>
          </a:p>
          <a:p>
            <a:r>
              <a:rPr lang="en-CA" sz="3000" dirty="0"/>
              <a:t>Antihistamines</a:t>
            </a:r>
          </a:p>
          <a:p>
            <a:r>
              <a:rPr lang="en-CA" sz="3000" dirty="0"/>
              <a:t>Alcohol </a:t>
            </a:r>
          </a:p>
        </p:txBody>
      </p:sp>
    </p:spTree>
    <p:extLst>
      <p:ext uri="{BB962C8B-B14F-4D97-AF65-F5344CB8AC3E}">
        <p14:creationId xmlns:p14="http://schemas.microsoft.com/office/powerpoint/2010/main" val="34981170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4D710-6AE7-42D1-B29B-21AE3E527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ALCOHOL</a:t>
            </a:r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9B30CE22-CFFC-4D48-AF48-D438A356E9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604007"/>
            <a:ext cx="6863854" cy="607363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C044D-30EA-4EEA-A100-29AE905A7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Opioids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6DA4C-A78A-4085-9958-E0086F349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300" dirty="0"/>
              <a:t>Depressants primarily effect the neurotransmitter gamma-aminobutyric acid (GABA).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But </a:t>
            </a:r>
            <a:r>
              <a:rPr lang="en-CA" sz="3300" dirty="0">
                <a:solidFill>
                  <a:srgbClr val="FF0000"/>
                </a:solidFill>
              </a:rPr>
              <a:t>opioids </a:t>
            </a:r>
            <a:r>
              <a:rPr lang="en-CA" sz="3300" dirty="0"/>
              <a:t>are a subgroup of CNS depressants that effect </a:t>
            </a:r>
            <a:r>
              <a:rPr lang="en-CA" sz="3300" dirty="0">
                <a:solidFill>
                  <a:srgbClr val="FF0000"/>
                </a:solidFill>
              </a:rPr>
              <a:t>endorphins. </a:t>
            </a:r>
          </a:p>
          <a:p>
            <a:pPr marL="0" indent="0">
              <a:buNone/>
            </a:pPr>
            <a:endParaRPr lang="en-CA" sz="3300" dirty="0"/>
          </a:p>
        </p:txBody>
      </p:sp>
    </p:spTree>
    <p:extLst>
      <p:ext uri="{BB962C8B-B14F-4D97-AF65-F5344CB8AC3E}">
        <p14:creationId xmlns:p14="http://schemas.microsoft.com/office/powerpoint/2010/main" val="26361564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CD41F-D45D-4380-85C7-3957D3F80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Opioids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ECFB93-2DF6-4698-AE57-B5D9177F6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sz="3600" dirty="0"/>
              <a:t>Natural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Morphine    Codeine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en-US" sz="1600" dirty="0"/>
          </a:p>
          <a:p>
            <a:pPr>
              <a:defRPr/>
            </a:pPr>
            <a:r>
              <a:rPr lang="en-US" dirty="0"/>
              <a:t>Semi-Synthetic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	Heroin      </a:t>
            </a:r>
            <a:r>
              <a:rPr lang="en-US" sz="2400" dirty="0" err="1"/>
              <a:t>Dilaudid</a:t>
            </a:r>
            <a:r>
              <a:rPr lang="en-US" sz="2400" dirty="0"/>
              <a:t>     </a:t>
            </a:r>
            <a:r>
              <a:rPr lang="en-US" sz="2400" dirty="0" err="1"/>
              <a:t>Oxycodone</a:t>
            </a:r>
            <a:endParaRPr lang="en-US" sz="2400" dirty="0"/>
          </a:p>
          <a:p>
            <a:pP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dirty="0"/>
              <a:t>Synthetic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400" dirty="0"/>
              <a:t>    Demerol     Methadone</a:t>
            </a:r>
          </a:p>
        </p:txBody>
      </p:sp>
      <p:pic>
        <p:nvPicPr>
          <p:cNvPr id="14340" name="Picture 3">
            <a:extLst>
              <a:ext uri="{FF2B5EF4-FFF2-40B4-BE49-F238E27FC236}">
                <a16:creationId xmlns:a16="http://schemas.microsoft.com/office/drawing/2014/main" id="{93E95A2B-1BEC-4D33-BB38-612D507D9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54125"/>
            <a:ext cx="2209800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2A9177-5729-41A0-AF3E-725C887269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6730" y="430306"/>
            <a:ext cx="7557246" cy="545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273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8DB04-85F4-48B6-8E8B-7F2C2742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Myth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30C1-E3E1-4724-868C-630664E4E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982891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300" dirty="0"/>
              <a:t>Depressants </a:t>
            </a:r>
            <a:r>
              <a:rPr lang="en-CA" sz="3300" dirty="0">
                <a:solidFill>
                  <a:srgbClr val="FF0000"/>
                </a:solidFill>
              </a:rPr>
              <a:t>do not </a:t>
            </a:r>
            <a:r>
              <a:rPr lang="en-CA" sz="3300" dirty="0"/>
              <a:t>necessarily </a:t>
            </a:r>
            <a:r>
              <a:rPr lang="en-CA" sz="3300" dirty="0">
                <a:solidFill>
                  <a:srgbClr val="FF0000"/>
                </a:solidFill>
              </a:rPr>
              <a:t>depress a person’s mood</a:t>
            </a:r>
            <a:r>
              <a:rPr lang="en-CA" sz="3300" dirty="0"/>
              <a:t>, but they can slow down brain activity.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13C3EC-F746-4F83-AD39-BDEE80ACD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14" y="596493"/>
            <a:ext cx="4214556" cy="5021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116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5" name="Rectangle 74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104AD4-A402-4E0C-AB25-43EB6BD87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19"/>
            <a:ext cx="4766340" cy="1049235"/>
          </a:xfrm>
        </p:spPr>
        <p:txBody>
          <a:bodyPr>
            <a:noAutofit/>
          </a:bodyPr>
          <a:lstStyle/>
          <a:p>
            <a:r>
              <a:rPr lang="en-CA" sz="6000" dirty="0"/>
              <a:t>Stimulants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CF0441-C66F-4F9C-A1D6-11E635503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43116" cy="4074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300" u="sng" dirty="0"/>
              <a:t>Therapeutic uses</a:t>
            </a:r>
            <a:r>
              <a:rPr lang="en-CA" sz="3300" dirty="0"/>
              <a:t>: as decongestants, supressing appetite, treating attention-deficit/hyperactivity disorder (ADHD).</a:t>
            </a:r>
          </a:p>
        </p:txBody>
      </p:sp>
      <p:pic>
        <p:nvPicPr>
          <p:cNvPr id="8" name="Picture 2" descr="Image result for cocaine and alcohol comic">
            <a:extLst>
              <a:ext uri="{FF2B5EF4-FFF2-40B4-BE49-F238E27FC236}">
                <a16:creationId xmlns:a16="http://schemas.microsoft.com/office/drawing/2014/main" id="{A32FB9C0-6888-4A01-9900-796450A94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09" y="4020010"/>
            <a:ext cx="5221901" cy="283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adderall college humor">
            <a:extLst>
              <a:ext uri="{FF2B5EF4-FFF2-40B4-BE49-F238E27FC236}">
                <a16:creationId xmlns:a16="http://schemas.microsoft.com/office/drawing/2014/main" id="{2EF106B6-C0DC-450E-A897-599BD800A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609" y="1115414"/>
            <a:ext cx="5191992" cy="28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91643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3023-BEBA-4313-A7DB-46FB4A7BB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Stimulants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B94FEAA-B67D-436D-AE8A-A7CC889D28AE}"/>
              </a:ext>
            </a:extLst>
          </p:cNvPr>
          <p:cNvGraphicFramePr>
            <a:graphicFrameLocks noGrp="1"/>
          </p:cNvGraphicFramePr>
          <p:nvPr/>
        </p:nvGraphicFramePr>
        <p:xfrm>
          <a:off x="1341065" y="1895287"/>
          <a:ext cx="10850935" cy="31089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23700">
                  <a:extLst>
                    <a:ext uri="{9D8B030D-6E8A-4147-A177-3AD203B41FA5}">
                      <a16:colId xmlns:a16="http://schemas.microsoft.com/office/drawing/2014/main" val="4030287732"/>
                    </a:ext>
                  </a:extLst>
                </a:gridCol>
                <a:gridCol w="7527235">
                  <a:extLst>
                    <a:ext uri="{9D8B030D-6E8A-4147-A177-3AD203B41FA5}">
                      <a16:colId xmlns:a16="http://schemas.microsoft.com/office/drawing/2014/main" val="32381779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Cocaine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Ritalin,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Anorexiants,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Decongestants,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 err="1"/>
                        <a:t>Khat</a:t>
                      </a:r>
                      <a:endParaRPr lang="en-CA" sz="3300" dirty="0"/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Bath salts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Amphetamines (including methamphetamine),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Betel,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Nicotine and,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CA" sz="3300" dirty="0"/>
                        <a:t>Caffeine</a:t>
                      </a:r>
                    </a:p>
                    <a:p>
                      <a:pPr marL="457200" indent="-457200">
                        <a:buClr>
                          <a:schemeClr val="accent1"/>
                        </a:buClr>
                        <a:buFont typeface="Arial" panose="020B0604020202020204" pitchFamily="34" charset="0"/>
                        <a:buChar char="•"/>
                      </a:pPr>
                      <a:endParaRPr lang="en-CA" sz="3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2713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680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AEC661-6318-4FBF-8B3D-081612EF1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dirty="0"/>
              <a:t>Hallucinogens</a:t>
            </a:r>
            <a:r>
              <a:rPr lang="en-CA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C04247-6AA8-4666-8044-320C4441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43154" cy="1328513"/>
          </a:xfrm>
        </p:spPr>
        <p:txBody>
          <a:bodyPr>
            <a:noAutofit/>
          </a:bodyPr>
          <a:lstStyle/>
          <a:p>
            <a:r>
              <a:rPr lang="en-CA" sz="2800" dirty="0">
                <a:solidFill>
                  <a:srgbClr val="FF0000"/>
                </a:solidFill>
              </a:rPr>
              <a:t>Disrupts </a:t>
            </a:r>
            <a:r>
              <a:rPr lang="en-CA" sz="2800" dirty="0"/>
              <a:t>way brain perceives stimuli instead of decreasing or increasing CNS activity to produce euphoria. </a:t>
            </a:r>
          </a:p>
        </p:txBody>
      </p:sp>
    </p:spTree>
    <p:extLst>
      <p:ext uri="{BB962C8B-B14F-4D97-AF65-F5344CB8AC3E}">
        <p14:creationId xmlns:p14="http://schemas.microsoft.com/office/powerpoint/2010/main" val="586638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C2A4B30-77D7-4FFB-8B53-A88BD68CA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73AAE2E-5D6B-4952-A4BB-546C49F8D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1853754"/>
            <a:ext cx="432511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01E4D783-AD45-49E7-B6C7-BBACB82906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83852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Picture 2" descr="Related image">
            <a:extLst>
              <a:ext uri="{FF2B5EF4-FFF2-40B4-BE49-F238E27FC236}">
                <a16:creationId xmlns:a16="http://schemas.microsoft.com/office/drawing/2014/main" id="{F88C0BA8-D606-45AD-AEC8-D2464A6E6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27289" y="2015732"/>
            <a:ext cx="4117747" cy="4159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B36230D-F59B-4263-8F92-C6D9F1E43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6721750" cy="1049235"/>
          </a:xfrm>
        </p:spPr>
        <p:txBody>
          <a:bodyPr>
            <a:noAutofit/>
          </a:bodyPr>
          <a:lstStyle/>
          <a:p>
            <a:r>
              <a:rPr lang="en-CA" sz="6000" dirty="0"/>
              <a:t>Hallucinogens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17AC63-D636-4ACB-BAB3-3B8B3B96A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5329049" cy="40741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300" dirty="0"/>
              <a:t>Creates disconnect between physical world and user’s perception of physical world.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Four groups of hallucinogens.</a:t>
            </a:r>
          </a:p>
        </p:txBody>
      </p:sp>
    </p:spTree>
    <p:extLst>
      <p:ext uri="{BB962C8B-B14F-4D97-AF65-F5344CB8AC3E}">
        <p14:creationId xmlns:p14="http://schemas.microsoft.com/office/powerpoint/2010/main" val="1040723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71AB-F739-4F25-A842-4F586D332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/>
              <a:t>Hallucinogen groups</a:t>
            </a:r>
            <a:endParaRPr lang="en-CA" sz="6000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9F72A4E-38EE-4127-A60B-DD5A632BA82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0086" y="2016125"/>
          <a:ext cx="11516138" cy="362712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058483">
                  <a:extLst>
                    <a:ext uri="{9D8B030D-6E8A-4147-A177-3AD203B41FA5}">
                      <a16:colId xmlns:a16="http://schemas.microsoft.com/office/drawing/2014/main" val="541517567"/>
                    </a:ext>
                  </a:extLst>
                </a:gridCol>
                <a:gridCol w="2319961">
                  <a:extLst>
                    <a:ext uri="{9D8B030D-6E8A-4147-A177-3AD203B41FA5}">
                      <a16:colId xmlns:a16="http://schemas.microsoft.com/office/drawing/2014/main" val="1390610594"/>
                    </a:ext>
                  </a:extLst>
                </a:gridCol>
                <a:gridCol w="2545279">
                  <a:extLst>
                    <a:ext uri="{9D8B030D-6E8A-4147-A177-3AD203B41FA5}">
                      <a16:colId xmlns:a16="http://schemas.microsoft.com/office/drawing/2014/main" val="1788264290"/>
                    </a:ext>
                  </a:extLst>
                </a:gridCol>
                <a:gridCol w="2425148">
                  <a:extLst>
                    <a:ext uri="{9D8B030D-6E8A-4147-A177-3AD203B41FA5}">
                      <a16:colId xmlns:a16="http://schemas.microsoft.com/office/drawing/2014/main" val="1899487614"/>
                    </a:ext>
                  </a:extLst>
                </a:gridCol>
                <a:gridCol w="3167267">
                  <a:extLst>
                    <a:ext uri="{9D8B030D-6E8A-4147-A177-3AD203B41FA5}">
                      <a16:colId xmlns:a16="http://schemas.microsoft.com/office/drawing/2014/main" val="9364707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Group: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 err="1"/>
                        <a:t>Indolealkylamines</a:t>
                      </a:r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000" dirty="0"/>
                        <a:t>Phenylethylamines</a:t>
                      </a:r>
                    </a:p>
                    <a:p>
                      <a:endParaRPr lang="en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Dissociative anaesthetics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Cannabis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04645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sz="2000" dirty="0"/>
                        <a:t>Types: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LSD, Psilocybin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Mescaline, ecstasy, </a:t>
                      </a:r>
                    </a:p>
                    <a:p>
                      <a:r>
                        <a:rPr lang="en-CA" sz="2000" dirty="0"/>
                        <a:t>jimson weed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PCP, ketamine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Cannabis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4094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CA" sz="2000" dirty="0"/>
                        <a:t>Effects: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No secondary psychoactive effects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Structurally similar to amphetamines, produce secondary stimulant effects on 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Possess depressant properties along with their hallucinatory effects and are members of the </a:t>
                      </a:r>
                      <a:r>
                        <a:rPr lang="en-CA" sz="2000" dirty="0" err="1"/>
                        <a:t>arylcycloalkylamine</a:t>
                      </a:r>
                      <a:r>
                        <a:rPr lang="en-CA" sz="2000" dirty="0"/>
                        <a:t> family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2000" dirty="0"/>
                        <a:t>Affects distinct neurotransmitter from other hallucinogens: endocannabinoid. Only hallucinogen to create physical dependency and fully addicting substance.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4761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49202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257C7D-9BB8-455D-9640-91ED545EA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Psychotherapeutic Agents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8FA82B-39D3-45E8-8DAD-F1FD330894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CA" sz="3300" dirty="0"/>
              <a:t>Primarily used to </a:t>
            </a:r>
            <a:r>
              <a:rPr lang="en-CA" sz="3300" dirty="0">
                <a:solidFill>
                  <a:srgbClr val="FF0000"/>
                </a:solidFill>
              </a:rPr>
              <a:t>treat </a:t>
            </a:r>
            <a:r>
              <a:rPr lang="en-CA" sz="3300" dirty="0"/>
              <a:t>people</a:t>
            </a:r>
            <a:r>
              <a:rPr lang="en-CA" sz="3300" dirty="0">
                <a:solidFill>
                  <a:srgbClr val="FF0000"/>
                </a:solidFill>
              </a:rPr>
              <a:t> </a:t>
            </a:r>
            <a:r>
              <a:rPr lang="en-CA" sz="3300" dirty="0"/>
              <a:t>with specific forms of mental health issues.</a:t>
            </a:r>
          </a:p>
        </p:txBody>
      </p:sp>
    </p:spTree>
    <p:extLst>
      <p:ext uri="{BB962C8B-B14F-4D97-AF65-F5344CB8AC3E}">
        <p14:creationId xmlns:p14="http://schemas.microsoft.com/office/powerpoint/2010/main" val="4584461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AD3E6-E22B-43CA-BBBB-D03F1429C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Three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CFCFA-2BB1-4E7B-8681-7E4820048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800" dirty="0"/>
              <a:t>Antidepressants</a:t>
            </a:r>
          </a:p>
          <a:p>
            <a:r>
              <a:rPr lang="en-CA" sz="4800" dirty="0"/>
              <a:t>Antipsychotics</a:t>
            </a:r>
          </a:p>
          <a:p>
            <a:r>
              <a:rPr lang="en-CA" sz="4800" dirty="0"/>
              <a:t>Mood Stabilizers</a:t>
            </a:r>
          </a:p>
        </p:txBody>
      </p:sp>
    </p:spTree>
    <p:extLst>
      <p:ext uri="{BB962C8B-B14F-4D97-AF65-F5344CB8AC3E}">
        <p14:creationId xmlns:p14="http://schemas.microsoft.com/office/powerpoint/2010/main" val="3668960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0CABCAE3-64FC-4149-819F-2C1812824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60" name="Picture 59">
            <a:extLst>
              <a:ext uri="{FF2B5EF4-FFF2-40B4-BE49-F238E27FC236}">
                <a16:creationId xmlns:a16="http://schemas.microsoft.com/office/drawing/2014/main" id="{012FDCFE-9AD2-4D8A-8CBF-B3AA37EBF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BD463FC-4CA8-4FF4-85A3-AF9F4B98D2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BECF35C3-8B44-4F4B-BD25-4C01823DB2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 useBgFill="1">
        <p:nvSpPr>
          <p:cNvPr id="66" name="Rectangle 65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72" name="Picture 71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181D1769-D70C-49F8-8C59-6244734F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00215" y="1058152"/>
            <a:ext cx="4455355" cy="2380828"/>
          </a:xfrm>
        </p:spPr>
        <p:txBody>
          <a:bodyPr vert="horz" lIns="91440" tIns="45720" rIns="91440" bIns="0" rtlCol="0" anchor="b">
            <a:normAutofit/>
          </a:bodyPr>
          <a:lstStyle/>
          <a:p>
            <a:r>
              <a:rPr lang="en-US" sz="6600" dirty="0"/>
              <a:t>The Brain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3B6274-4660-4872-8156-C7A1F891A5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52617" y="3531204"/>
            <a:ext cx="4171479" cy="1610643"/>
          </a:xfrm>
        </p:spPr>
        <p:txBody>
          <a:bodyPr vert="horz" lIns="91440" tIns="91440" rIns="91440" bIns="91440" rtlCol="0">
            <a:normAutofit/>
          </a:bodyPr>
          <a:lstStyle/>
          <a:p>
            <a:r>
              <a:rPr lang="en-US" sz="3300" dirty="0"/>
              <a:t>Do you believe in miracles?</a:t>
            </a:r>
          </a:p>
        </p:txBody>
      </p:sp>
      <p:pic>
        <p:nvPicPr>
          <p:cNvPr id="1026" name="Picture 2" descr="Image result for vicodin">
            <a:extLst>
              <a:ext uri="{FF2B5EF4-FFF2-40B4-BE49-F238E27FC236}">
                <a16:creationId xmlns:a16="http://schemas.microsoft.com/office/drawing/2014/main" id="{BBDDBD3E-7FFA-42DF-85BF-A814C166C0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85"/>
          <a:stretch/>
        </p:blipFill>
        <p:spPr bwMode="auto">
          <a:xfrm>
            <a:off x="5908274" y="949068"/>
            <a:ext cx="6036819" cy="4105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196" name="Picture 4" descr="Image result for forebrain midbrain hindbrain">
            <a:extLst>
              <a:ext uri="{FF2B5EF4-FFF2-40B4-BE49-F238E27FC236}">
                <a16:creationId xmlns:a16="http://schemas.microsoft.com/office/drawing/2014/main" id="{A2693832-4852-404B-8DD2-CA01ACEC3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"/>
          <a:stretch/>
        </p:blipFill>
        <p:spPr bwMode="auto">
          <a:xfrm>
            <a:off x="6096000" y="1329135"/>
            <a:ext cx="5428355" cy="410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EAE4226A-EFA2-43DC-9BE9-61D81768E6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CA" sz="6000" dirty="0"/>
              <a:t>the brain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25A10-98D5-47A7-9274-97739C742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280544" cy="4037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300" dirty="0"/>
              <a:t>Essence of who we are created by the brain. 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r>
              <a:rPr lang="en-CA" sz="3300" dirty="0"/>
              <a:t>The brain has three parts: forebrain, midbrain, and hindbrain. </a:t>
            </a:r>
          </a:p>
          <a:p>
            <a:pPr marL="0" indent="0">
              <a:buNone/>
            </a:pPr>
            <a:endParaRPr lang="en-CA" sz="3300" dirty="0"/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442079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54340-E551-4C8D-8D71-E1408865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6000" dirty="0"/>
              <a:t>The CNS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7C552-4DAB-4788-B6FB-86334129B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0377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CA" sz="3000" dirty="0"/>
              <a:t>CNS divided into the </a:t>
            </a:r>
            <a:r>
              <a:rPr lang="en-CA" sz="3000" dirty="0">
                <a:solidFill>
                  <a:srgbClr val="FF0000"/>
                </a:solidFill>
              </a:rPr>
              <a:t>brain</a:t>
            </a:r>
            <a:r>
              <a:rPr lang="en-CA" sz="3000" dirty="0"/>
              <a:t> and the </a:t>
            </a:r>
            <a:r>
              <a:rPr lang="en-CA" sz="3000" dirty="0">
                <a:solidFill>
                  <a:srgbClr val="FF0000"/>
                </a:solidFill>
              </a:rPr>
              <a:t>spinal cord</a:t>
            </a:r>
            <a:r>
              <a:rPr lang="en-CA" sz="3000" dirty="0"/>
              <a:t>. </a:t>
            </a:r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endParaRPr lang="en-CA" sz="3000" dirty="0"/>
          </a:p>
          <a:p>
            <a:pPr marL="0" indent="0">
              <a:buNone/>
            </a:pPr>
            <a:r>
              <a:rPr lang="en-CA" sz="3000" dirty="0"/>
              <a:t>They are protected by bones. </a:t>
            </a:r>
          </a:p>
        </p:txBody>
      </p:sp>
      <p:pic>
        <p:nvPicPr>
          <p:cNvPr id="2050" name="Picture 2" descr="Picture of central nervous system">
            <a:extLst>
              <a:ext uri="{FF2B5EF4-FFF2-40B4-BE49-F238E27FC236}">
                <a16:creationId xmlns:a16="http://schemas.microsoft.com/office/drawing/2014/main" id="{3541645E-B5EE-4688-9CE0-AA7AFFCFF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9959" y="2605856"/>
            <a:ext cx="43719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85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4" name="Picture 2" descr="Image result for peripheral nervous system">
            <a:extLst>
              <a:ext uri="{FF2B5EF4-FFF2-40B4-BE49-F238E27FC236}">
                <a16:creationId xmlns:a16="http://schemas.microsoft.com/office/drawing/2014/main" id="{254E0D2E-CF43-4377-AEA1-0F7CFB226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4" r="-102"/>
          <a:stretch/>
        </p:blipFill>
        <p:spPr bwMode="auto">
          <a:xfrm>
            <a:off x="8568041" y="1278460"/>
            <a:ext cx="3023957" cy="466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7E47CB9-4DD3-4BB8-A529-688EB6F21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en-CA" sz="6000" dirty="0"/>
              <a:t>PNS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B0AB99-1765-48A4-AB8D-A90FD72DBA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1942580"/>
            <a:ext cx="6516762" cy="34506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CA" sz="3300" dirty="0"/>
              <a:t>PNS divided into </a:t>
            </a:r>
          </a:p>
          <a:p>
            <a:pPr marL="571500" indent="-571500">
              <a:buAutoNum type="romanLcParenR"/>
            </a:pPr>
            <a:r>
              <a:rPr lang="en-CA" sz="3300" dirty="0" err="1"/>
              <a:t>SomaticNS</a:t>
            </a:r>
            <a:r>
              <a:rPr lang="en-CA" sz="3300" dirty="0"/>
              <a:t> </a:t>
            </a:r>
          </a:p>
          <a:p>
            <a:pPr marL="571500" indent="-571500">
              <a:buAutoNum type="romanLcParenR"/>
            </a:pPr>
            <a:r>
              <a:rPr lang="en-CA" sz="3300" dirty="0" err="1"/>
              <a:t>AutonomicNS</a:t>
            </a:r>
            <a:r>
              <a:rPr lang="en-CA" sz="3300" dirty="0"/>
              <a:t>. </a:t>
            </a:r>
          </a:p>
          <a:p>
            <a:pPr marL="0" indent="0">
              <a:buNone/>
            </a:pPr>
            <a:r>
              <a:rPr lang="en-CA" sz="33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760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7E0BB-D537-47DB-B72F-571DD30C2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2529" y="769786"/>
            <a:ext cx="9603275" cy="1049235"/>
          </a:xfrm>
        </p:spPr>
        <p:txBody>
          <a:bodyPr>
            <a:noAutofit/>
          </a:bodyPr>
          <a:lstStyle/>
          <a:p>
            <a:r>
              <a:rPr lang="en-CA" sz="6000" dirty="0"/>
              <a:t>Nervous system Layout</a:t>
            </a:r>
          </a:p>
        </p:txBody>
      </p:sp>
      <p:pic>
        <p:nvPicPr>
          <p:cNvPr id="4098" name="Picture 2" descr="Image result for peripheral nervous system">
            <a:extLst>
              <a:ext uri="{FF2B5EF4-FFF2-40B4-BE49-F238E27FC236}">
                <a16:creationId xmlns:a16="http://schemas.microsoft.com/office/drawing/2014/main" id="{92F356ED-6275-4035-BE6A-803D09D3DA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904" y="1961558"/>
            <a:ext cx="8103645" cy="408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7762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5AA40-C8AC-49D4-8F1D-F7E0070BF6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209070"/>
            <a:ext cx="9603275" cy="1049235"/>
          </a:xfrm>
        </p:spPr>
        <p:txBody>
          <a:bodyPr>
            <a:noAutofit/>
          </a:bodyPr>
          <a:lstStyle/>
          <a:p>
            <a:r>
              <a:rPr lang="en-CA" sz="6000" dirty="0"/>
              <a:t>Limbic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004FD-F850-4A1D-B236-8C54A7B5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CA" sz="3300" dirty="0"/>
              <a:t>The limbic system is known as ‘</a:t>
            </a:r>
            <a:r>
              <a:rPr lang="en-CA" sz="3300" dirty="0">
                <a:highlight>
                  <a:srgbClr val="FFFF00"/>
                </a:highlight>
              </a:rPr>
              <a:t>the emotional brain</a:t>
            </a:r>
            <a:r>
              <a:rPr lang="en-CA" sz="3300" dirty="0"/>
              <a:t>’.</a:t>
            </a:r>
          </a:p>
          <a:p>
            <a:r>
              <a:rPr lang="en-CA" sz="3300" dirty="0"/>
              <a:t>Responsible for experiencing emotion, behaviour, motivation, long-term memory, learning, and monitoring internal homeostasis of body.</a:t>
            </a:r>
          </a:p>
        </p:txBody>
      </p:sp>
    </p:spTree>
    <p:extLst>
      <p:ext uri="{BB962C8B-B14F-4D97-AF65-F5344CB8AC3E}">
        <p14:creationId xmlns:p14="http://schemas.microsoft.com/office/powerpoint/2010/main" val="21009784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88C97-6C5E-4075-8CAA-CEA35CA1D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CA" sz="4000">
                <a:solidFill>
                  <a:srgbClr val="FFFFFF"/>
                </a:solidFill>
              </a:rPr>
              <a:t>Five stages of Sleep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D796FC2-8F86-4C9E-898C-EDA4B67DD84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51317448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573</Words>
  <Application>Microsoft Office PowerPoint</Application>
  <PresentationFormat>Widescreen</PresentationFormat>
  <Paragraphs>117</Paragraphs>
  <Slides>27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Gill Sans MT</vt:lpstr>
      <vt:lpstr>Wingdings</vt:lpstr>
      <vt:lpstr>Gallery</vt:lpstr>
      <vt:lpstr>Office Theme</vt:lpstr>
      <vt:lpstr>1_Gallery</vt:lpstr>
      <vt:lpstr>Introduction to the brain and drugs</vt:lpstr>
      <vt:lpstr>PowerPoint Presentation</vt:lpstr>
      <vt:lpstr>The Brain</vt:lpstr>
      <vt:lpstr>the brain</vt:lpstr>
      <vt:lpstr>The CNS</vt:lpstr>
      <vt:lpstr>PNS</vt:lpstr>
      <vt:lpstr>Nervous system Layout</vt:lpstr>
      <vt:lpstr>Limbic System</vt:lpstr>
      <vt:lpstr>Five stages of Sleep</vt:lpstr>
      <vt:lpstr>PowerPoint Presentation</vt:lpstr>
      <vt:lpstr>Sleep CYCLE: Stage five – REM Sleep</vt:lpstr>
      <vt:lpstr>Psychoactive drug Groups</vt:lpstr>
      <vt:lpstr>How are Psychoactive Drugs Categorized?</vt:lpstr>
      <vt:lpstr>PowerPoint Presentation</vt:lpstr>
      <vt:lpstr>Depressants</vt:lpstr>
      <vt:lpstr>Depressants</vt:lpstr>
      <vt:lpstr>ALCOHOL</vt:lpstr>
      <vt:lpstr>Opioids</vt:lpstr>
      <vt:lpstr>Opioids</vt:lpstr>
      <vt:lpstr>Myth </vt:lpstr>
      <vt:lpstr>Stimulants</vt:lpstr>
      <vt:lpstr>Stimulants</vt:lpstr>
      <vt:lpstr>Hallucinogens </vt:lpstr>
      <vt:lpstr>Hallucinogens</vt:lpstr>
      <vt:lpstr>Hallucinogen groups</vt:lpstr>
      <vt:lpstr>Psychotherapeutic Agents</vt:lpstr>
      <vt:lpstr>Three categories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Pharmacology</dc:title>
  <dc:creator>Rick Csiernik</dc:creator>
  <cp:lastModifiedBy>Rick Csiernik</cp:lastModifiedBy>
  <cp:revision>8</cp:revision>
  <dcterms:created xsi:type="dcterms:W3CDTF">2020-07-26T23:01:56Z</dcterms:created>
  <dcterms:modified xsi:type="dcterms:W3CDTF">2021-03-24T19:40:15Z</dcterms:modified>
</cp:coreProperties>
</file>